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
  </p:notesMasterIdLst>
  <p:sldIdLst>
    <p:sldId id="265"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250" autoAdjust="0"/>
    <p:restoredTop sz="34691" autoAdjust="0"/>
  </p:normalViewPr>
  <p:slideViewPr>
    <p:cSldViewPr snapToGrid="0">
      <p:cViewPr varScale="1">
        <p:scale>
          <a:sx n="25" d="100"/>
          <a:sy n="25" d="100"/>
        </p:scale>
        <p:origin x="2814" y="4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6" d="100"/>
          <a:sy n="56" d="100"/>
        </p:scale>
        <p:origin x="2342" y="17"/>
      </p:cViewPr>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BBB84-BFD3-4B27-A464-B058458CEAF1}" type="datetimeFigureOut">
              <a:rPr lang="en-US" smtClean="0"/>
              <a:t>12/3/2019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E3B889-17B5-430C-B6B4-241AEFA91599}" type="slidenum">
              <a:rPr lang="en-US" smtClean="0"/>
              <a:t>‹#›</a:t>
            </a:fld>
            <a:endParaRPr lang="en-US"/>
          </a:p>
        </p:txBody>
      </p:sp>
    </p:spTree>
    <p:extLst>
      <p:ext uri="{BB962C8B-B14F-4D97-AF65-F5344CB8AC3E}">
        <p14:creationId xmlns:p14="http://schemas.microsoft.com/office/powerpoint/2010/main" val="2074073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edpsycinteractive.org/topics/process/listen.html"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s://youtu.be/KY5TWVz5ZDU" TargetMode="External"/><Relationship Id="rId4" Type="http://schemas.openxmlformats.org/officeDocument/2006/relationships/hyperlink" Target="https://www.leadershipeducators.org/resources/documents/conferences/fortworth/miller.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gn="l" defTabSz="914400" rtl="0" eaLnBrk="1" fontAlgn="auto" latinLnBrk="0" hangingPunct="1">
              <a:lnSpc>
                <a:spcPct val="2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   The IDEA(Individuals with</a:t>
            </a:r>
            <a:r>
              <a:rPr lang="en-US" baseline="0" dirty="0" smtClean="0">
                <a:latin typeface="Times New Roman" panose="02020603050405020304" pitchFamily="18" charset="0"/>
                <a:cs typeface="Times New Roman" panose="02020603050405020304" pitchFamily="18" charset="0"/>
              </a:rPr>
              <a:t> Disabilities Education Act), advocates for the use of mediation in resolving conflicts pertaining to children with disabilities (Bradley et al,2011). Formal mediation is therefore used anytime there is a disagreement between parents over a child with a disability. When children with disabilities conflict with each other, IDEA also provides for a formal mediation method to resolve the conflict. The special education mediation also provides for the use of formal mediation in cases where parents of children with disabilities conflict with education personnel over a child with disability’ special needs(</a:t>
            </a:r>
            <a:r>
              <a:rPr lang="en-US" sz="1200" u="sng" kern="1200" dirty="0" smtClean="0">
                <a:solidFill>
                  <a:schemeClr val="tx1"/>
                </a:solidFill>
                <a:effectLst/>
                <a:latin typeface="+mn-lt"/>
                <a:ea typeface="+mn-ea"/>
                <a:cs typeface="+mn-cs"/>
                <a:hlinkClick r:id="rId3"/>
              </a:rPr>
              <a:t>http://www.edpsycinteractive.org/topics/process/listen.html</a:t>
            </a:r>
            <a:r>
              <a:rPr lang="en-US" sz="1200" u="sng" kern="1200" dirty="0" smtClean="0">
                <a:solidFill>
                  <a:schemeClr val="tx1"/>
                </a:solidFill>
                <a:effectLst/>
                <a:latin typeface="+mn-lt"/>
                <a:ea typeface="+mn-ea"/>
                <a:cs typeface="+mn-cs"/>
              </a:rPr>
              <a:t>).</a:t>
            </a:r>
            <a:r>
              <a:rPr lang="en-US" baseline="0" dirty="0" smtClean="0">
                <a:latin typeface="Times New Roman" panose="02020603050405020304" pitchFamily="18" charset="0"/>
                <a:cs typeface="Times New Roman" panose="02020603050405020304" pitchFamily="18" charset="0"/>
              </a:rPr>
              <a:t>  </a:t>
            </a:r>
            <a:r>
              <a:rPr lang="en-US" sz="1200" baseline="0" dirty="0" smtClean="0">
                <a:latin typeface="Times New Roman" panose="02020603050405020304" pitchFamily="18" charset="0"/>
                <a:cs typeface="Times New Roman" panose="02020603050405020304" pitchFamily="18" charset="0"/>
              </a:rPr>
              <a:t>Allowing children with disabilities to negotiate amongst themselves improves their leadership skills(</a:t>
            </a:r>
            <a:r>
              <a:rPr lang="en-US" sz="1200" u="sng" kern="1200" dirty="0" smtClean="0">
                <a:solidFill>
                  <a:schemeClr val="tx1"/>
                </a:solidFill>
                <a:effectLst/>
                <a:latin typeface="+mn-lt"/>
                <a:ea typeface="+mn-ea"/>
                <a:cs typeface="+mn-cs"/>
                <a:hlinkClick r:id="rId4"/>
              </a:rPr>
              <a:t>https://www.leadershipeducators.org/resources/documents/conferences/fortworth/miller.pdf</a:t>
            </a:r>
            <a:r>
              <a:rPr lang="en-US" sz="1200" u="sng" kern="1200" dirty="0" smtClean="0">
                <a:solidFill>
                  <a:schemeClr val="tx1"/>
                </a:solidFill>
                <a:effectLst/>
                <a:latin typeface="+mn-lt"/>
                <a:ea typeface="+mn-ea"/>
                <a:cs typeface="+mn-cs"/>
              </a:rPr>
              <a:t>).</a:t>
            </a:r>
            <a:r>
              <a:rPr lang="en-US" sz="1200" u="none" kern="1200" baseline="0" dirty="0" smtClean="0">
                <a:solidFill>
                  <a:schemeClr val="tx1"/>
                </a:solidFill>
                <a:effectLst/>
                <a:latin typeface="+mn-lt"/>
                <a:ea typeface="+mn-ea"/>
                <a:cs typeface="+mn-cs"/>
              </a:rPr>
              <a:t> </a:t>
            </a:r>
          </a:p>
          <a:p>
            <a:pPr marL="0" marR="0" indent="457200" algn="l" defTabSz="914400" rtl="0" eaLnBrk="1" fontAlgn="auto" latinLnBrk="0" hangingPunct="1">
              <a:lnSpc>
                <a:spcPct val="200000"/>
              </a:lnSpc>
              <a:spcBef>
                <a:spcPts val="0"/>
              </a:spcBef>
              <a:spcAft>
                <a:spcPts val="0"/>
              </a:spcAft>
              <a:buClrTx/>
              <a:buSzTx/>
              <a:buFontTx/>
              <a:buNone/>
              <a:tabLst/>
              <a:defRPr/>
            </a:pPr>
            <a:r>
              <a:rPr lang="en-US" baseline="0" dirty="0" smtClean="0">
                <a:latin typeface="Times New Roman" panose="02020603050405020304" pitchFamily="18" charset="0"/>
                <a:cs typeface="Times New Roman" panose="02020603050405020304" pitchFamily="18" charset="0"/>
              </a:rPr>
              <a:t>The </a:t>
            </a:r>
            <a:r>
              <a:rPr lang="en-US" baseline="0" dirty="0" smtClean="0">
                <a:latin typeface="Times New Roman" panose="02020603050405020304" pitchFamily="18" charset="0"/>
                <a:cs typeface="Times New Roman" panose="02020603050405020304" pitchFamily="18" charset="0"/>
              </a:rPr>
              <a:t>mediation is carried out as often as there is a request for it by the recognized parties in the </a:t>
            </a:r>
            <a:r>
              <a:rPr lang="en-US" baseline="0" dirty="0" smtClean="0">
                <a:latin typeface="Times New Roman" panose="02020603050405020304" pitchFamily="18" charset="0"/>
                <a:cs typeface="Times New Roman" panose="02020603050405020304" pitchFamily="18" charset="0"/>
              </a:rPr>
              <a:t>act.</a:t>
            </a:r>
          </a:p>
          <a:p>
            <a:pPr marL="0" marR="0" indent="457200" algn="l" defTabSz="914400" rtl="0" eaLnBrk="1" fontAlgn="auto" latinLnBrk="0" hangingPunct="1">
              <a:lnSpc>
                <a:spcPct val="200000"/>
              </a:lnSpc>
              <a:spcBef>
                <a:spcPts val="0"/>
              </a:spcBef>
              <a:spcAft>
                <a:spcPts val="0"/>
              </a:spcAft>
              <a:buClrTx/>
              <a:buSzTx/>
              <a:buFontTx/>
              <a:buNone/>
              <a:tabLst/>
              <a:defRPr/>
            </a:pPr>
            <a:r>
              <a:rPr lang="en-US" baseline="0" dirty="0" smtClean="0">
                <a:latin typeface="Times New Roman" panose="02020603050405020304" pitchFamily="18" charset="0"/>
                <a:cs typeface="Times New Roman" panose="02020603050405020304" pitchFamily="18" charset="0"/>
              </a:rPr>
              <a:t>According </a:t>
            </a:r>
            <a:r>
              <a:rPr lang="en-US" baseline="0" dirty="0" smtClean="0">
                <a:latin typeface="Times New Roman" panose="02020603050405020304" pitchFamily="18" charset="0"/>
                <a:cs typeface="Times New Roman" panose="02020603050405020304" pitchFamily="18" charset="0"/>
              </a:rPr>
              <a:t>to </a:t>
            </a:r>
            <a:r>
              <a:rPr lang="en-US" sz="1200" u="none" strike="noStrike" kern="1200" dirty="0" smtClean="0">
                <a:solidFill>
                  <a:schemeClr val="tx1"/>
                </a:solidFill>
                <a:effectLst/>
                <a:latin typeface="+mn-lt"/>
                <a:ea typeface="+mn-ea"/>
                <a:cs typeface="+mn-cs"/>
                <a:hlinkClick r:id="rId5"/>
              </a:rPr>
              <a:t>https://youtu.be/KY5TWVz5ZDU</a:t>
            </a:r>
            <a:r>
              <a:rPr lang="en-US" sz="1200" u="none" strike="noStrike" kern="1200" dirty="0" smtClean="0">
                <a:solidFill>
                  <a:schemeClr val="tx1"/>
                </a:solidFill>
                <a:effectLst/>
                <a:latin typeface="+mn-lt"/>
                <a:ea typeface="+mn-ea"/>
                <a:cs typeface="+mn-cs"/>
              </a:rPr>
              <a:t>,</a:t>
            </a:r>
            <a:r>
              <a:rPr lang="en-US" baseline="0" dirty="0" smtClean="0">
                <a:latin typeface="Times New Roman" panose="02020603050405020304" pitchFamily="18" charset="0"/>
                <a:cs typeface="Times New Roman" panose="02020603050405020304" pitchFamily="18" charset="0"/>
              </a:rPr>
              <a:t>  in order to participate in a mediation, parties present a complain and request a mediation. The mediator schedules a meeting between him/her and the parties to the conflict at a convenient venue for them all. The mediator then facilitates a conversation between the involved parties.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Times New Roman" panose="02020603050405020304" pitchFamily="18" charset="0"/>
                <a:cs typeface="Times New Roman" panose="02020603050405020304" pitchFamily="18" charset="0"/>
              </a:rPr>
              <a:t>References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latin typeface="Times New Roman" panose="02020603050405020304" pitchFamily="18" charset="0"/>
                <a:cs typeface="Times New Roman" panose="02020603050405020304" pitchFamily="18" charset="0"/>
              </a:rPr>
              <a:t>Bradley, M.C., </a:t>
            </a:r>
            <a:r>
              <a:rPr lang="en-US" baseline="0" dirty="0" err="1" smtClean="0">
                <a:latin typeface="Times New Roman" panose="02020603050405020304" pitchFamily="18" charset="0"/>
                <a:cs typeface="Times New Roman" panose="02020603050405020304" pitchFamily="18" charset="0"/>
              </a:rPr>
              <a:t>Daley,T.,Levin</a:t>
            </a:r>
            <a:r>
              <a:rPr lang="en-US" baseline="0" dirty="0" smtClean="0">
                <a:latin typeface="Times New Roman" panose="02020603050405020304" pitchFamily="18" charset="0"/>
                <a:cs typeface="Times New Roman" panose="02020603050405020304" pitchFamily="18" charset="0"/>
              </a:rPr>
              <a:t>, M., O’Reilly, F., </a:t>
            </a:r>
            <a:r>
              <a:rPr lang="en-US" baseline="0" dirty="0" err="1" smtClean="0">
                <a:latin typeface="Times New Roman" panose="02020603050405020304" pitchFamily="18" charset="0"/>
                <a:cs typeface="Times New Roman" panose="02020603050405020304" pitchFamily="18" charset="0"/>
              </a:rPr>
              <a:t>Parsad</a:t>
            </a:r>
            <a:r>
              <a:rPr lang="en-US" baseline="0" dirty="0" smtClean="0">
                <a:latin typeface="Times New Roman" panose="02020603050405020304" pitchFamily="18" charset="0"/>
                <a:cs typeface="Times New Roman" panose="02020603050405020304" pitchFamily="18" charset="0"/>
              </a:rPr>
              <a:t>, A., Robertson, A.,&amp; Werner, A.(2011). Idea National Assessment Implementation Study. Final Report. NCEE 2011-4027. National Center for Education Evaluation and Regional Assistance</a:t>
            </a:r>
            <a:endParaRPr lang="en-US" baseline="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effectLst/>
                <a:latin typeface="+mn-lt"/>
                <a:ea typeface="+mn-ea"/>
                <a:cs typeface="+mn-cs"/>
                <a:hlinkClick r:id="rId3"/>
              </a:rPr>
              <a:t>http://www.edpsycinteractive.org/topics/process/listen.html</a:t>
            </a:r>
            <a:endParaRPr lang="en-US" baseline="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effectLst/>
                <a:latin typeface="+mn-lt"/>
                <a:ea typeface="+mn-ea"/>
                <a:cs typeface="+mn-cs"/>
                <a:hlinkClick r:id="rId4"/>
              </a:rPr>
              <a:t>https://www.leadershipeducators.org/resources/documents/conferences/fortworth/miller.pdf</a:t>
            </a:r>
            <a:endParaRPr lang="en-US" sz="1200" u="sng"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u="none" strike="noStrike" kern="1200" dirty="0" smtClean="0">
                <a:solidFill>
                  <a:schemeClr val="tx1"/>
                </a:solidFill>
                <a:effectLst/>
                <a:latin typeface="+mn-lt"/>
                <a:ea typeface="+mn-ea"/>
                <a:cs typeface="+mn-cs"/>
                <a:hlinkClick r:id="rId5"/>
              </a:rPr>
              <a:t>https://</a:t>
            </a:r>
            <a:r>
              <a:rPr lang="en-US" sz="1200" u="none" strike="noStrike" kern="1200" dirty="0" smtClean="0">
                <a:solidFill>
                  <a:schemeClr val="tx1"/>
                </a:solidFill>
                <a:effectLst/>
                <a:latin typeface="+mn-lt"/>
                <a:ea typeface="+mn-ea"/>
                <a:cs typeface="+mn-cs"/>
                <a:hlinkClick r:id="rId5"/>
              </a:rPr>
              <a:t>youtu.be/KY5TWVz5ZDU</a:t>
            </a:r>
            <a:endParaRPr lang="en-US" baseline="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3BE3B889-17B5-430C-B6B4-241AEFA91599}" type="slidenum">
              <a:rPr lang="en-US" smtClean="0"/>
              <a:t>1</a:t>
            </a:fld>
            <a:endParaRPr lang="en-US"/>
          </a:p>
        </p:txBody>
      </p:sp>
    </p:spTree>
    <p:extLst>
      <p:ext uri="{BB962C8B-B14F-4D97-AF65-F5344CB8AC3E}">
        <p14:creationId xmlns:p14="http://schemas.microsoft.com/office/powerpoint/2010/main" val="3598960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12/3/2019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12/3/2019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12/3/2019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Mediation as used in children with Disabilities in Daycare</a:t>
            </a:r>
            <a:endParaRPr lang="en-US" dirty="0"/>
          </a:p>
        </p:txBody>
      </p:sp>
      <p:sp>
        <p:nvSpPr>
          <p:cNvPr id="3" name="Content Placeholder 2"/>
          <p:cNvSpPr>
            <a:spLocks noGrp="1"/>
          </p:cNvSpPr>
          <p:nvPr>
            <p:ph sz="half" idx="1"/>
          </p:nvPr>
        </p:nvSpPr>
        <p:spPr/>
        <p:txBody>
          <a:bodyPr>
            <a:normAutofit lnSpcReduction="10000"/>
          </a:bodyPr>
          <a:lstStyle/>
          <a:p>
            <a:pPr>
              <a:buFont typeface="Wingdings" panose="05000000000000000000" pitchFamily="2" charset="2"/>
              <a:buChar char="§"/>
            </a:pPr>
            <a:r>
              <a:rPr lang="en-US" dirty="0" smtClean="0"/>
              <a:t>Formal mediation  is used to resolve conflicts that arise in daycare </a:t>
            </a:r>
          </a:p>
          <a:p>
            <a:pPr marL="0" indent="0">
              <a:buNone/>
            </a:pPr>
            <a:r>
              <a:rPr lang="en-US" u="sng" dirty="0" smtClean="0"/>
              <a:t>It is used anytime:</a:t>
            </a:r>
          </a:p>
          <a:p>
            <a:pPr>
              <a:buFont typeface="Wingdings" panose="05000000000000000000" pitchFamily="2" charset="2"/>
              <a:buChar char="§"/>
            </a:pPr>
            <a:r>
              <a:rPr lang="en-US" dirty="0"/>
              <a:t> P</a:t>
            </a:r>
            <a:r>
              <a:rPr lang="en-US" dirty="0" smtClean="0"/>
              <a:t>arents  of children with disabilities conflict</a:t>
            </a:r>
          </a:p>
          <a:p>
            <a:pPr>
              <a:buFont typeface="Wingdings" panose="05000000000000000000" pitchFamily="2" charset="2"/>
              <a:buChar char="§"/>
            </a:pPr>
            <a:r>
              <a:rPr lang="en-US" dirty="0" smtClean="0"/>
              <a:t>Children with disability conflict</a:t>
            </a:r>
          </a:p>
          <a:p>
            <a:pPr>
              <a:buFont typeface="Wingdings" panose="05000000000000000000" pitchFamily="2" charset="2"/>
              <a:buChar char="§"/>
            </a:pPr>
            <a:r>
              <a:rPr lang="en-US" dirty="0" smtClean="0"/>
              <a:t>A parent disagrees with an education official of a child’s special needs</a:t>
            </a:r>
          </a:p>
        </p:txBody>
      </p:sp>
      <p:sp>
        <p:nvSpPr>
          <p:cNvPr id="4" name="Content Placeholder 3"/>
          <p:cNvSpPr>
            <a:spLocks noGrp="1"/>
          </p:cNvSpPr>
          <p:nvPr>
            <p:ph sz="half" idx="2"/>
          </p:nvPr>
        </p:nvSpPr>
        <p:spPr/>
        <p:txBody>
          <a:bodyPr>
            <a:normAutofit lnSpcReduction="10000"/>
          </a:bodyPr>
          <a:lstStyle/>
          <a:p>
            <a:pPr marL="0" indent="0">
              <a:buNone/>
            </a:pPr>
            <a:r>
              <a:rPr lang="en-US" u="sng" dirty="0" smtClean="0"/>
              <a:t>To participate:</a:t>
            </a:r>
          </a:p>
          <a:p>
            <a:r>
              <a:rPr lang="en-US" dirty="0" smtClean="0"/>
              <a:t>Parties present a conflict</a:t>
            </a:r>
          </a:p>
          <a:p>
            <a:r>
              <a:rPr lang="en-US" dirty="0" smtClean="0"/>
              <a:t>A third party is sought </a:t>
            </a:r>
          </a:p>
          <a:p>
            <a:r>
              <a:rPr lang="en-US" dirty="0" smtClean="0"/>
              <a:t>The  mediator facilitates a discussion between the conflicting parties</a:t>
            </a:r>
            <a:endParaRPr lang="en-US" dirty="0"/>
          </a:p>
        </p:txBody>
      </p:sp>
    </p:spTree>
    <p:extLst>
      <p:ext uri="{BB962C8B-B14F-4D97-AF65-F5344CB8AC3E}">
        <p14:creationId xmlns:p14="http://schemas.microsoft.com/office/powerpoint/2010/main" val="177897622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331</TotalTime>
  <Words>323</Words>
  <Application>Microsoft Office PowerPoint</Application>
  <PresentationFormat>Widescreen</PresentationFormat>
  <Paragraphs>20</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Gill Sans MT</vt:lpstr>
      <vt:lpstr>Times New Roman</vt:lpstr>
      <vt:lpstr>Wingdings</vt:lpstr>
      <vt:lpstr>Gallery</vt:lpstr>
      <vt:lpstr>Mediation as used in children with Disabilities in Daycare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care centers &amp; ada</dc:title>
  <dc:creator>Rita Patikas-Hunter</dc:creator>
  <cp:lastModifiedBy>Microsoft</cp:lastModifiedBy>
  <cp:revision>45</cp:revision>
  <dcterms:created xsi:type="dcterms:W3CDTF">2019-10-23T04:27:41Z</dcterms:created>
  <dcterms:modified xsi:type="dcterms:W3CDTF">2019-12-03T17:58:40Z</dcterms:modified>
</cp:coreProperties>
</file>